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62"/>
  </p:notesMasterIdLst>
  <p:sldIdLst>
    <p:sldId id="264" r:id="rId2"/>
    <p:sldId id="289" r:id="rId3"/>
    <p:sldId id="312" r:id="rId4"/>
    <p:sldId id="311" r:id="rId5"/>
    <p:sldId id="316" r:id="rId6"/>
    <p:sldId id="313" r:id="rId7"/>
    <p:sldId id="306" r:id="rId8"/>
    <p:sldId id="314" r:id="rId9"/>
    <p:sldId id="279" r:id="rId10"/>
    <p:sldId id="294" r:id="rId11"/>
    <p:sldId id="282" r:id="rId12"/>
    <p:sldId id="295" r:id="rId13"/>
    <p:sldId id="283" r:id="rId14"/>
    <p:sldId id="292" r:id="rId15"/>
    <p:sldId id="293" r:id="rId16"/>
    <p:sldId id="302" r:id="rId17"/>
    <p:sldId id="303" r:id="rId18"/>
    <p:sldId id="304" r:id="rId19"/>
    <p:sldId id="305" r:id="rId20"/>
    <p:sldId id="307" r:id="rId21"/>
    <p:sldId id="308" r:id="rId22"/>
    <p:sldId id="309" r:id="rId23"/>
    <p:sldId id="319" r:id="rId24"/>
    <p:sldId id="320" r:id="rId25"/>
    <p:sldId id="321" r:id="rId26"/>
    <p:sldId id="322" r:id="rId27"/>
    <p:sldId id="315" r:id="rId28"/>
    <p:sldId id="262" r:id="rId29"/>
    <p:sldId id="298" r:id="rId30"/>
    <p:sldId id="318" r:id="rId31"/>
    <p:sldId id="323" r:id="rId32"/>
    <p:sldId id="324" r:id="rId33"/>
    <p:sldId id="325" r:id="rId34"/>
    <p:sldId id="331" r:id="rId35"/>
    <p:sldId id="332" r:id="rId36"/>
    <p:sldId id="333" r:id="rId37"/>
    <p:sldId id="327" r:id="rId38"/>
    <p:sldId id="326" r:id="rId39"/>
    <p:sldId id="334" r:id="rId40"/>
    <p:sldId id="342" r:id="rId41"/>
    <p:sldId id="335" r:id="rId42"/>
    <p:sldId id="336" r:id="rId43"/>
    <p:sldId id="337" r:id="rId44"/>
    <p:sldId id="338" r:id="rId45"/>
    <p:sldId id="339" r:id="rId46"/>
    <p:sldId id="340" r:id="rId47"/>
    <p:sldId id="341" r:id="rId48"/>
    <p:sldId id="328" r:id="rId49"/>
    <p:sldId id="265" r:id="rId50"/>
    <p:sldId id="266" r:id="rId51"/>
    <p:sldId id="267" r:id="rId52"/>
    <p:sldId id="268" r:id="rId53"/>
    <p:sldId id="269" r:id="rId54"/>
    <p:sldId id="270" r:id="rId55"/>
    <p:sldId id="271" r:id="rId56"/>
    <p:sldId id="272" r:id="rId57"/>
    <p:sldId id="277" r:id="rId58"/>
    <p:sldId id="278" r:id="rId59"/>
    <p:sldId id="329" r:id="rId60"/>
    <p:sldId id="31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showGuides="1">
      <p:cViewPr>
        <p:scale>
          <a:sx n="97" d="100"/>
          <a:sy n="97"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11</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13</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60</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7/24/18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74FD6AAA-7C75-FB4B-8EA1-06B22787237D}"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7/24/18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7/24/18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67104838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8.emf"/><Relationship Id="rId5" Type="http://schemas.openxmlformats.org/officeDocument/2006/relationships/oleObject" Target="../embeddings/oleObject2.bin"/><Relationship Id="rId6" Type="http://schemas.openxmlformats.org/officeDocument/2006/relationships/image" Target="../media/image3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40.emf"/><Relationship Id="rId10" Type="http://schemas.openxmlformats.org/officeDocument/2006/relationships/image" Target="../media/image47.emf"/><Relationship Id="rId11"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5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6.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86.png"/><Relationship Id="rId10" Type="http://schemas.openxmlformats.org/officeDocument/2006/relationships/image" Target="../media/image101.png"/></Relationships>
</file>

<file path=ppt/slides/_rels/slide57.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8.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87.png"/><Relationship Id="rId13"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4:  Perceptron and Back Propagation</a:t>
            </a:r>
            <a:endParaRPr lang="en-US" dirty="0"/>
          </a:p>
        </p:txBody>
      </p:sp>
      <p:sp>
        <p:nvSpPr>
          <p:cNvPr id="3" name="Slide Number Placeholder 2"/>
          <p:cNvSpPr>
            <a:spLocks noGrp="1"/>
          </p:cNvSpPr>
          <p:nvPr>
            <p:ph type="sldNum" sz="quarter" idx="4294967295"/>
          </p:nvPr>
        </p:nvSpPr>
        <p:spPr>
          <a:xfrm>
            <a:off x="9347200" y="6400800"/>
            <a:ext cx="2844800" cy="365125"/>
          </a:xfrm>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11</a:t>
            </a:fld>
            <a:endParaRPr lang="en-US"/>
          </a:p>
        </p:txBody>
      </p:sp>
      <p:pic>
        <p:nvPicPr>
          <p:cNvPr id="3" name="Picture 2"/>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5" name="Picture 4"/>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3" name="Picture 2"/>
          <p:cNvPicPr>
            <a:picLocks noChangeAspect="1"/>
          </p:cNvPicPr>
          <p:nvPr/>
        </p:nvPicPr>
        <p:blipFill>
          <a:blip r:embed="rId3"/>
          <a:stretch>
            <a:fillRect/>
          </a:stretch>
        </p:blipFill>
        <p:spPr>
          <a:xfrm>
            <a:off x="3429000" y="2674820"/>
            <a:ext cx="5334000" cy="2890613"/>
          </a:xfrm>
          <a:prstGeom prst="rect">
            <a:avLst/>
          </a:prstGeom>
        </p:spPr>
      </p:pic>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grpSp>
        <p:nvGrpSpPr>
          <p:cNvPr id="18" name="Group 17"/>
          <p:cNvGrpSpPr/>
          <p:nvPr/>
        </p:nvGrpSpPr>
        <p:grpSpPr>
          <a:xfrm>
            <a:off x="1779030" y="1177758"/>
            <a:ext cx="8633939" cy="5255092"/>
            <a:chOff x="2667000" y="2115216"/>
            <a:chExt cx="7064219" cy="3871396"/>
          </a:xfrm>
        </p:grpSpPr>
        <p:pic>
          <p:nvPicPr>
            <p:cNvPr id="19" name="Picture 18"/>
            <p:cNvPicPr>
              <a:picLocks noChangeAspect="1"/>
            </p:cNvPicPr>
            <p:nvPr/>
          </p:nvPicPr>
          <p:blipFill>
            <a:blip r:embed="rId2"/>
            <a:stretch>
              <a:fillRect/>
            </a:stretch>
          </p:blipFill>
          <p:spPr>
            <a:xfrm>
              <a:off x="2667000" y="2115216"/>
              <a:ext cx="6858000" cy="3221621"/>
            </a:xfrm>
            <a:prstGeom prst="rect">
              <a:avLst/>
            </a:prstGeom>
          </p:spPr>
        </p:pic>
        <p:sp>
          <p:nvSpPr>
            <p:cNvPr id="20" name="Rectangle 19"/>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21" name="Oval 20"/>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grpSp>
        <p:nvGrpSpPr>
          <p:cNvPr id="9" name="Group 8"/>
          <p:cNvGrpSpPr/>
          <p:nvPr/>
        </p:nvGrpSpPr>
        <p:grpSpPr>
          <a:xfrm>
            <a:off x="1591056" y="1329131"/>
            <a:ext cx="9049491" cy="4632757"/>
            <a:chOff x="2667000" y="2114550"/>
            <a:chExt cx="6858000" cy="2627949"/>
          </a:xfrm>
        </p:grpSpPr>
        <p:pic>
          <p:nvPicPr>
            <p:cNvPr id="10" name="Picture 9"/>
            <p:cNvPicPr>
              <a:picLocks noChangeAspect="1"/>
            </p:cNvPicPr>
            <p:nvPr/>
          </p:nvPicPr>
          <p:blipFill>
            <a:blip r:embed="rId2"/>
            <a:stretch>
              <a:fillRect/>
            </a:stretch>
          </p:blipFill>
          <p:spPr>
            <a:xfrm>
              <a:off x="2667000" y="2676526"/>
              <a:ext cx="6858000" cy="2065973"/>
            </a:xfrm>
            <a:prstGeom prst="rect">
              <a:avLst/>
            </a:prstGeom>
          </p:spPr>
        </p:pic>
        <p:sp>
          <p:nvSpPr>
            <p:cNvPr id="11" name="TextBox 10"/>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67215" y="1148791"/>
            <a:ext cx="4432817" cy="523220"/>
          </a:xfrm>
          <a:prstGeom prst="rect">
            <a:avLst/>
          </a:prstGeom>
          <a:noFill/>
        </p:spPr>
        <p:txBody>
          <a:bodyPr wrap="none" rtlCol="0">
            <a:spAutoFit/>
          </a:bodyPr>
          <a:lstStyle/>
          <a:p>
            <a:r>
              <a:rPr lang="en-US" sz="2800" dirty="0" smtClean="0">
                <a:solidFill>
                  <a:schemeClr val="tx1">
                    <a:lumMod val="75000"/>
                    <a:lumOff val="25000"/>
                  </a:schemeClr>
                </a:solidFill>
              </a:rPr>
              <a:t>Start with Logistic Regression</a:t>
            </a:r>
            <a:endParaRPr lang="en-US" sz="28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8" name="Rectangle 17"/>
              <p:cNvSpPr/>
              <p:nvPr/>
            </p:nvSpPr>
            <p:spPr>
              <a:xfrm>
                <a:off x="4539068" y="4097189"/>
                <a:ext cx="4787812" cy="4962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787812" cy="496274"/>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2140857"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5" name="Group 4"/>
          <p:cNvGrpSpPr/>
          <p:nvPr/>
        </p:nvGrpSpPr>
        <p:grpSpPr>
          <a:xfrm>
            <a:off x="5536048" y="2213599"/>
            <a:ext cx="1557349" cy="1848826"/>
            <a:chOff x="5536048" y="2213599"/>
            <a:chExt cx="1557349" cy="1848826"/>
          </a:xfrm>
        </p:grpSpPr>
        <mc:AlternateContent xmlns:mc="http://schemas.openxmlformats.org/markup-compatibility/2006" xmlns:a14="http://schemas.microsoft.com/office/drawing/2010/main">
          <mc:Choice Requires="a14">
            <p:sp>
              <p:nvSpPr>
                <p:cNvPr id="60" name="TextBox 59"/>
                <p:cNvSpPr txBox="1"/>
                <p:nvPr/>
              </p:nvSpPr>
              <p:spPr>
                <a:xfrm>
                  <a:off x="5536048" y="2213599"/>
                  <a:ext cx="155734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𝜎</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536048" y="2213599"/>
                  <a:ext cx="1557349" cy="525016"/>
                </a:xfrm>
                <a:prstGeom prst="rect">
                  <a:avLst/>
                </a:prstGeom>
                <a:blipFill rotWithShape="0">
                  <a:blip r:embed="rId7"/>
                  <a:stretch>
                    <a:fillRect/>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254496" y="4439230"/>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405140" y="4508736"/>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
        <p:nvSpPr>
          <p:cNvPr id="16" name="TextBox 15"/>
          <p:cNvSpPr txBox="1"/>
          <p:nvPr/>
        </p:nvSpPr>
        <p:spPr>
          <a:xfrm>
            <a:off x="719176" y="1212259"/>
            <a:ext cx="10643768"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dirty="0" smtClean="0"/>
              <a:t>Introduction to Neural Networks (very basic)</a:t>
            </a:r>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𝛽</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346" b="-5013"/>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727177" y="4608836"/>
            <a:ext cx="1384300" cy="711200"/>
          </a:xfrm>
          <a:prstGeom prst="rect">
            <a:avLst/>
          </a:prstGeom>
        </p:spPr>
      </p:pic>
    </p:spTree>
    <p:extLst>
      <p:ext uri="{BB962C8B-B14F-4D97-AF65-F5344CB8AC3E}">
        <p14:creationId xmlns:p14="http://schemas.microsoft.com/office/powerpoint/2010/main" val="630898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963" y="1138169"/>
            <a:ext cx="4196590" cy="2797727"/>
          </a:xfrm>
        </p:spPr>
      </p:pic>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8" name="Rectangle 7"/>
          <p:cNvSpPr/>
          <p:nvPr/>
        </p:nvSpPr>
        <p:spPr>
          <a:xfrm>
            <a:off x="742513" y="3588538"/>
            <a:ext cx="10582656" cy="2616101"/>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Estimate which direction to go to reduce the loss (left or right)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03304" y="1110734"/>
            <a:ext cx="1683026" cy="2202309"/>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33333E-6 -2.22222E-6 L 0.0263 0.07153 " pathEditMode="relative" rAng="0" ptsTypes="AA">
                                      <p:cBhvr>
                                        <p:cTn id="26" dur="2000" fill="hold"/>
                                        <p:tgtEl>
                                          <p:spTgt spid="3"/>
                                        </p:tgtEl>
                                        <p:attrNameLst>
                                          <p:attrName>ppt_x</p:attrName>
                                          <p:attrName>ppt_y</p:attrName>
                                        </p:attrNameLst>
                                      </p:cBhvr>
                                      <p:rCtr x="1315" y="356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0.0263 0.07153 L 0.0526 0.14676 " pathEditMode="relative" rAng="0" ptsTypes="AA">
                                      <p:cBhvr>
                                        <p:cTn id="36" dur="2000" fill="hold"/>
                                        <p:tgtEl>
                                          <p:spTgt spid="3"/>
                                        </p:tgtEl>
                                        <p:attrNameLst>
                                          <p:attrName>ppt_x</p:attrName>
                                          <p:attrName>ppt_y</p:attrName>
                                        </p:attrNameLst>
                                      </p:cBhvr>
                                      <p:rCtr x="1354" y="375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526 0.14676 L 0.06536 0.15625 " pathEditMode="relative" rAng="0" ptsTypes="AA">
                                      <p:cBhvr>
                                        <p:cTn id="40" dur="2000" fill="hold"/>
                                        <p:tgtEl>
                                          <p:spTgt spid="3"/>
                                        </p:tgtEl>
                                        <p:attrNameLst>
                                          <p:attrName>ppt_x</p:attrName>
                                          <p:attrName>ppt_y</p:attrName>
                                        </p:attrNameLst>
                                      </p:cBhvr>
                                      <p:rCtr x="677"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a:t>
            </a:r>
          </a:p>
          <a:p>
            <a:endParaRPr lang="en-US" sz="2400" dirty="0"/>
          </a:p>
          <a:p>
            <a:r>
              <a:rPr lang="en-US" sz="2400" b="1" dirty="0" smtClean="0"/>
              <a:t>Question</a:t>
            </a:r>
            <a:r>
              <a:rPr lang="en-US" sz="2400" dirty="0" smtClean="0"/>
              <a:t>: How do we generalize this to more than one predictor?</a:t>
            </a:r>
          </a:p>
          <a:p>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580342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for each coefficient and solve a set of equations</a:t>
            </a:r>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105833"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105833" cy="375872"/>
              </a:xfrm>
              <a:prstGeom prst="rect">
                <a:avLst/>
              </a:prstGeom>
              <a:blipFill rotWithShape="0">
                <a:blip r:embed="rId2"/>
                <a:stretch>
                  <a:fillRect l="-1445" t="-3279" r="-2312" b="-6557"/>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Inversely proportional to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6645857" y="4945788"/>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645857" y="4945788"/>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552550" y="2947760"/>
            <a:ext cx="1828800" cy="1403105"/>
          </a:xfrm>
          <a:prstGeom prst="wedgeEllipseCallout">
            <a:avLst>
              <a:gd name="adj1" fmla="val -33796"/>
              <a:gd name="adj2" fmla="val 101119"/>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 sz="2400" dirty="0" smtClean="0"/>
              <a:t>L</a:t>
            </a:r>
            <a:r>
              <a:rPr lang="en-US" sz="2400" dirty="0" smtClean="0"/>
              <a:t> is decreasing much faster in the direction of the negative derivative</a:t>
            </a:r>
            <a:r>
              <a:rPr lang="en" sz="2400" dirty="0" smtClean="0"/>
              <a:t> </a:t>
            </a:r>
            <a:endParaRPr lang="en-US" sz="2400" dirty="0" smtClean="0"/>
          </a:p>
          <a:p>
            <a:pPr marL="457200" lvl="0" indent="-342900" rtl="0">
              <a:spcBef>
                <a:spcPts val="1000"/>
              </a:spcBef>
              <a:spcAft>
                <a:spcPts val="0"/>
              </a:spcAft>
              <a:buSzPts val="1800"/>
              <a:buFont typeface="Arial" charset="0"/>
              <a:buChar char="•"/>
            </a:pPr>
            <a:r>
              <a:rPr lang="en-US" sz="2400" dirty="0" smtClean="0"/>
              <a:t>The learning rate is controlled by the magnitude</a:t>
            </a:r>
            <a:endParaRPr sz="2400" dirty="0"/>
          </a:p>
          <a:p>
            <a:pPr marL="0" lvl="0" indent="0" rtl="0">
              <a:spcBef>
                <a:spcPts val="1000"/>
              </a:spcBef>
              <a:spcAft>
                <a:spcPts val="0"/>
              </a:spcAft>
              <a:buNone/>
            </a:pPr>
            <a:endParaRPr sz="2400" dirty="0"/>
          </a:p>
          <a:p>
            <a:pPr marL="0" lvl="0" indent="0" rtl="0">
              <a:spcBef>
                <a:spcPts val="1000"/>
              </a:spcBef>
              <a:spcAft>
                <a:spcPts val="0"/>
              </a:spcAft>
              <a:buNone/>
            </a:pPr>
            <a:endParaRPr sz="2400" b="1" dirty="0"/>
          </a:p>
          <a:p>
            <a:pPr marL="0" marR="0" lvl="0" indent="0" algn="l" rtl="0">
              <a:lnSpc>
                <a:spcPct val="115000"/>
              </a:lnSpc>
              <a:spcBef>
                <a:spcPts val="1600"/>
              </a:spcBef>
              <a:spcAft>
                <a:spcPts val="1600"/>
              </a:spcAft>
              <a:buNone/>
            </a:pPr>
            <a:endParaRPr sz="2400" dirty="0"/>
          </a:p>
        </p:txBody>
      </p:sp>
      <p:sp>
        <p:nvSpPr>
          <p:cNvPr id="5" name="Slide Number Placeholder 4"/>
          <p:cNvSpPr>
            <a:spLocks noGrp="1"/>
          </p:cNvSpPr>
          <p:nvPr>
            <p:ph type="sldNum" sz="quarter" idx="12"/>
          </p:nvPr>
        </p:nvSpPr>
        <p:spPr/>
        <p:txBody>
          <a:bodyPr/>
          <a:lstStyle/>
          <a:p>
            <a:fld id="{74FD6AAA-7C75-FB4B-8EA1-06B22787237D}" type="slidenum">
              <a:rPr lang="en-US" smtClean="0"/>
              <a:t>25</a:t>
            </a:fld>
            <a:endParaRPr lang="en-US"/>
          </a:p>
        </p:txBody>
      </p:sp>
      <p:grpSp>
        <p:nvGrpSpPr>
          <p:cNvPr id="6" name="Group 5"/>
          <p:cNvGrpSpPr/>
          <p:nvPr/>
        </p:nvGrpSpPr>
        <p:grpSpPr>
          <a:xfrm>
            <a:off x="6874450" y="1721228"/>
            <a:ext cx="3691950" cy="3942150"/>
            <a:chOff x="4750900" y="1637175"/>
            <a:chExt cx="3691950" cy="3942150"/>
          </a:xfrm>
        </p:grpSpPr>
        <p:sp>
          <p:nvSpPr>
            <p:cNvPr id="7" name="Google Shape;473;p43"/>
            <p:cNvSpPr/>
            <p:nvPr/>
          </p:nvSpPr>
          <p:spPr>
            <a:xfrm>
              <a:off x="5451625" y="32534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7490175" y="36153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6165025" y="35937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6919325" y="40508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5404100" y="319955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5253950" y="2832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4750900" y="5147025"/>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4840950" y="2793775"/>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8029750" y="5147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7" name="Google Shape;484;p43"/>
            <p:cNvSpPr/>
            <p:nvPr/>
          </p:nvSpPr>
          <p:spPr>
            <a:xfrm>
              <a:off x="5496350" y="34260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5678750" y="3517250"/>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7582421" y="383501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7305221" y="3926219"/>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6240425" y="3820148"/>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6008119" y="3932992"/>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7018194" y="427270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7200594" y="4363909"/>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6656922" y="3046171"/>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6839322" y="3137371"/>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6351222" y="3137371"/>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6291475" y="2729950"/>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6901075" y="2729950"/>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5587550" y="3608450"/>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6353269" y="4000042"/>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7673621" y="4017419"/>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7109394" y="4455109"/>
              <a:ext cx="0" cy="668400"/>
            </a:xfrm>
            <a:prstGeom prst="straightConnector1">
              <a:avLst/>
            </a:prstGeom>
            <a:noFill/>
            <a:ln w="19050" cap="flat" cmpd="sng">
              <a:solidFill>
                <a:srgbClr val="CC0000"/>
              </a:solidFill>
              <a:prstDash val="dash"/>
              <a:round/>
              <a:headEnd type="none" w="med" len="med"/>
              <a:tailEnd type="none" w="med" len="med"/>
            </a:ln>
          </p:spPr>
        </p:cxnSp>
        <p:pic>
          <p:nvPicPr>
            <p:cNvPr id="34" name="Google Shape;501;p43"/>
            <p:cNvPicPr preferRelativeResize="0"/>
            <p:nvPr/>
          </p:nvPicPr>
          <p:blipFill>
            <a:blip r:embed="rId2">
              <a:alphaModFix/>
            </a:blip>
            <a:stretch>
              <a:fillRect/>
            </a:stretch>
          </p:blipFill>
          <p:spPr>
            <a:xfrm>
              <a:off x="5156725" y="1637175"/>
              <a:ext cx="3286125" cy="876300"/>
            </a:xfrm>
            <a:prstGeom prst="rect">
              <a:avLst/>
            </a:prstGeom>
            <a:noFill/>
            <a:ln w="28575" cap="flat" cmpd="sng">
              <a:solidFill>
                <a:schemeClr val="dk2"/>
              </a:solidFill>
              <a:prstDash val="solid"/>
              <a:round/>
              <a:headEnd type="none" w="sm" len="sm"/>
              <a:tailEnd type="none" w="sm" len="sm"/>
            </a:ln>
          </p:spPr>
        </p:pic>
      </p:grpSp>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Kevin or Mark,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071034" y="3311525"/>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cxnSp>
        <p:nvCxnSpPr>
          <p:cNvPr id="25" name="Curved Connector 24"/>
          <p:cNvCxnSpPr/>
          <p:nvPr/>
        </p:nvCxnSpPr>
        <p:spPr>
          <a:xfrm rot="10800000">
            <a:off x="2517913" y="2994992"/>
            <a:ext cx="7023652" cy="795133"/>
          </a:xfrm>
          <a:prstGeom prst="curvedConnector3">
            <a:avLst>
              <a:gd name="adj1" fmla="val 110377"/>
            </a:avLst>
          </a:prstGeom>
          <a:ln>
            <a:solidFill>
              <a:schemeClr val="accent2"/>
            </a:solidFill>
            <a:tailEnd type="triangle"/>
          </a:ln>
          <a:effectLst>
            <a:outerShdw blurRad="40000" dist="20000" dir="5400000" rotWithShape="0">
              <a:schemeClr val="accent2">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26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4" name="Content Placeholder 3"/>
          <p:cNvSpPr>
            <a:spLocks noGrp="1"/>
          </p:cNvSpPr>
          <p:nvPr>
            <p:ph idx="1"/>
          </p:nvPr>
        </p:nvSpPr>
        <p:spPr>
          <a:xfrm>
            <a:off x="845290" y="1416544"/>
            <a:ext cx="10327008" cy="2111143"/>
          </a:xfrm>
        </p:spPr>
        <p:txBody>
          <a:bodyPr/>
          <a:lstStyle/>
          <a:p>
            <a:pPr marL="342900" indent="-342900">
              <a:buFont typeface="Arial" charset="0"/>
              <a:buChar char="•"/>
            </a:pPr>
            <a:r>
              <a:rPr lang="en-US" sz="2400" dirty="0">
                <a:latin typeface="Karla" charset="0"/>
                <a:ea typeface="Karla" charset="0"/>
                <a:cs typeface="Karla" charset="0"/>
              </a:rPr>
              <a:t>“Chain rule” for computing </a:t>
            </a:r>
            <a:r>
              <a:rPr lang="en-US" sz="2400" dirty="0" smtClean="0">
                <a:latin typeface="Karla" charset="0"/>
                <a:ea typeface="Karla" charset="0"/>
                <a:cs typeface="Karla" charset="0"/>
              </a:rPr>
              <a:t>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a:t>
            </a:r>
            <a:r>
              <a:rPr lang="en-US" sz="2400" dirty="0">
                <a:latin typeface="Karla" charset="0"/>
                <a:ea typeface="Karla" charset="0"/>
                <a:cs typeface="Karla" charset="0"/>
              </a:rPr>
              <a:t>deeper networks </a:t>
            </a:r>
          </a:p>
          <a:p>
            <a:endParaRPr lang="en-US" sz="2400" dirty="0">
              <a:latin typeface="Karla" charset="0"/>
              <a:ea typeface="Karla" charset="0"/>
              <a:cs typeface="Karla" charset="0"/>
            </a:endParaRPr>
          </a:p>
        </p:txBody>
      </p:sp>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836299497"/>
              </p:ext>
            </p:extLst>
          </p:nvPr>
        </p:nvGraphicFramePr>
        <p:xfrm>
          <a:off x="4699793" y="2287199"/>
          <a:ext cx="2792413" cy="1673225"/>
        </p:xfrm>
        <a:graphic>
          <a:graphicData uri="http://schemas.openxmlformats.org/presentationml/2006/ole">
            <mc:AlternateContent xmlns:mc="http://schemas.openxmlformats.org/markup-compatibility/2006">
              <mc:Choice xmlns:v="urn:schemas-microsoft-com:vml" Requires="v">
                <p:oleObj spid="_x0000_s1123" name="Equation" r:id="rId3" imgW="1270000" imgH="762000" progId="Equation.3">
                  <p:embed/>
                </p:oleObj>
              </mc:Choice>
              <mc:Fallback>
                <p:oleObj name="Equation" r:id="rId3" imgW="1270000" imgH="762000" progId="Equation.3">
                  <p:embed/>
                  <p:pic>
                    <p:nvPicPr>
                      <p:cNvPr id="0" name=""/>
                      <p:cNvPicPr/>
                      <p:nvPr/>
                    </p:nvPicPr>
                    <p:blipFill>
                      <a:blip r:embed="rId4"/>
                      <a:stretch>
                        <a:fillRect/>
                      </a:stretch>
                    </p:blipFill>
                    <p:spPr>
                      <a:xfrm>
                        <a:off x="4699793" y="2287199"/>
                        <a:ext cx="2792413" cy="16732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36096262"/>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24" name="Equation" r:id="rId5" imgW="1524000" imgH="469900" progId="Equation.3">
                  <p:embed/>
                </p:oleObj>
              </mc:Choice>
              <mc:Fallback>
                <p:oleObj name="Equation" r:id="rId5" imgW="1524000" imgH="469900" progId="Equation.3">
                  <p:embed/>
                  <p:pic>
                    <p:nvPicPr>
                      <p:cNvPr id="0" name=""/>
                      <p:cNvPicPr/>
                      <p:nvPr/>
                    </p:nvPicPr>
                    <p:blipFill>
                      <a:blip r:embed="rId6"/>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#1</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32326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p:sp>
        <p:nvSpPr>
          <p:cNvPr id="4" name="TextBox 3"/>
          <p:cNvSpPr txBox="1"/>
          <p:nvPr/>
        </p:nvSpPr>
        <p:spPr>
          <a:xfrm>
            <a:off x="945528" y="1409239"/>
            <a:ext cx="7128875" cy="461665"/>
          </a:xfrm>
          <a:prstGeom prst="rect">
            <a:avLst/>
          </a:prstGeom>
          <a:noFill/>
        </p:spPr>
        <p:txBody>
          <a:bodyPr wrap="none" rtlCol="0">
            <a:spAutoFit/>
          </a:bodyPr>
          <a:lstStyle/>
          <a:p>
            <a:pPr algn="ctr"/>
            <a:r>
              <a:rPr lang="en-US" sz="2400" dirty="0" smtClean="0">
                <a:solidFill>
                  <a:schemeClr val="tx1">
                    <a:lumMod val="75000"/>
                    <a:lumOff val="25000"/>
                  </a:schemeClr>
                </a:solidFill>
                <a:latin typeface="Karla" charset="0"/>
                <a:ea typeface="Karla" charset="0"/>
                <a:cs typeface="Karla" charset="0"/>
              </a:rPr>
              <a:t>We want to minimize the negative log-likelihood: </a:t>
            </a:r>
            <a:endParaRPr lang="en-US" sz="2400" dirty="0">
              <a:solidFill>
                <a:schemeClr val="tx1">
                  <a:lumMod val="75000"/>
                  <a:lumOff val="25000"/>
                </a:schemeClr>
              </a:solidFill>
              <a:latin typeface="Karla" charset="0"/>
              <a:ea typeface="Karla" charset="0"/>
              <a:cs typeface="Karla" charset="0"/>
            </a:endParaRPr>
          </a:p>
        </p:txBody>
      </p:sp>
      <p:sp>
        <p:nvSpPr>
          <p:cNvPr id="11" name="TextBox 10"/>
          <p:cNvSpPr txBox="1"/>
          <p:nvPr/>
        </p:nvSpPr>
        <p:spPr>
          <a:xfrm>
            <a:off x="907987" y="3433595"/>
            <a:ext cx="965841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In  order to do that as we saw earlier we want to find the derivatives:</a:t>
            </a:r>
            <a:endParaRPr lang="en-US" sz="2400" dirty="0">
              <a:solidFill>
                <a:schemeClr val="tx1">
                  <a:lumMod val="75000"/>
                  <a:lumOff val="25000"/>
                </a:schemeClr>
              </a:solidFill>
              <a:latin typeface="Karla" charset="0"/>
              <a:ea typeface="Karla" charset="0"/>
              <a:cs typeface="Karla" charset="0"/>
            </a:endParaRPr>
          </a:p>
        </p:txBody>
      </p:sp>
      <p:pic>
        <p:nvPicPr>
          <p:cNvPr id="12" name="Picture 11"/>
          <p:cNvPicPr>
            <a:picLocks noChangeAspect="1"/>
          </p:cNvPicPr>
          <p:nvPr/>
        </p:nvPicPr>
        <p:blipFill>
          <a:blip r:embed="rId2"/>
          <a:stretch>
            <a:fillRect/>
          </a:stretch>
        </p:blipFill>
        <p:spPr>
          <a:xfrm>
            <a:off x="1020234" y="4101986"/>
            <a:ext cx="2171700" cy="723900"/>
          </a:xfrm>
          <a:prstGeom prst="rect">
            <a:avLst/>
          </a:prstGeom>
        </p:spPr>
      </p:pic>
      <p:pic>
        <p:nvPicPr>
          <p:cNvPr id="13" name="Picture 12"/>
          <p:cNvPicPr>
            <a:picLocks noChangeAspect="1"/>
          </p:cNvPicPr>
          <p:nvPr/>
        </p:nvPicPr>
        <p:blipFill>
          <a:blip r:embed="rId3"/>
          <a:stretch>
            <a:fillRect/>
          </a:stretch>
        </p:blipFill>
        <p:spPr>
          <a:xfrm>
            <a:off x="1020234" y="5115051"/>
            <a:ext cx="2540000" cy="685800"/>
          </a:xfrm>
          <a:prstGeom prst="rect">
            <a:avLst/>
          </a:prstGeom>
        </p:spPr>
      </p:pic>
      <p:pic>
        <p:nvPicPr>
          <p:cNvPr id="14" name="Picture 13"/>
          <p:cNvPicPr>
            <a:picLocks noChangeAspect="1"/>
          </p:cNvPicPr>
          <p:nvPr/>
        </p:nvPicPr>
        <p:blipFill>
          <a:blip r:embed="rId4"/>
          <a:stretch>
            <a:fillRect/>
          </a:stretch>
        </p:blipFill>
        <p:spPr>
          <a:xfrm>
            <a:off x="1054100" y="2590095"/>
            <a:ext cx="3009900" cy="673100"/>
          </a:xfrm>
          <a:prstGeom prst="rect">
            <a:avLst/>
          </a:prstGeom>
        </p:spPr>
      </p:pic>
      <p:pic>
        <p:nvPicPr>
          <p:cNvPr id="5" name="Picture 4"/>
          <p:cNvPicPr>
            <a:picLocks noChangeAspect="1"/>
          </p:cNvPicPr>
          <p:nvPr/>
        </p:nvPicPr>
        <p:blipFill>
          <a:blip r:embed="rId5"/>
          <a:stretch>
            <a:fillRect/>
          </a:stretch>
        </p:blipFill>
        <p:spPr>
          <a:xfrm>
            <a:off x="1054100" y="2073970"/>
            <a:ext cx="6464300" cy="317500"/>
          </a:xfrm>
          <a:prstGeom prst="rect">
            <a:avLst/>
          </a:prstGeom>
        </p:spPr>
      </p:pic>
    </p:spTree>
    <p:extLst>
      <p:ext uri="{BB962C8B-B14F-4D97-AF65-F5344CB8AC3E}">
        <p14:creationId xmlns:p14="http://schemas.microsoft.com/office/powerpoint/2010/main" val="19677811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ANN lecture.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pic>
        <p:nvPicPr>
          <p:cNvPr id="5" name="Google Shape;634;p51"/>
          <p:cNvPicPr preferRelativeResize="0"/>
          <p:nvPr/>
        </p:nvPicPr>
        <p:blipFill>
          <a:blip r:embed="rId2">
            <a:alphaModFix/>
          </a:blip>
          <a:stretch>
            <a:fillRect/>
          </a:stretch>
        </p:blipFill>
        <p:spPr>
          <a:xfrm>
            <a:off x="9162776" y="4432825"/>
            <a:ext cx="1363300" cy="1947550"/>
          </a:xfrm>
          <a:prstGeom prst="rect">
            <a:avLst/>
          </a:prstGeom>
          <a:noFill/>
          <a:ln>
            <a:noFill/>
          </a:ln>
        </p:spPr>
      </p:pic>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J. Nocedal y S. Wright, “Numerical optimization”, Springer, 1999 </a:t>
            </a:r>
            <a:r>
              <a:rPr lang="en" sz="1600">
                <a:solidFill>
                  <a:schemeClr val="hlink"/>
                </a:solidFill>
                <a:uFill>
                  <a:noFill/>
                </a:uFill>
                <a:latin typeface="Open Sans"/>
                <a:ea typeface="Open Sans"/>
                <a:cs typeface="Open Sans"/>
                <a:sym typeface="Open Sans"/>
                <a:hlinkClick r:id="rId3"/>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a:solidFill>
                  <a:schemeClr val="dk2"/>
                </a:solidFill>
                <a:latin typeface="Open Sans"/>
                <a:ea typeface="Open Sans"/>
                <a:cs typeface="Open Sans"/>
                <a:sym typeface="Open Sans"/>
              </a:rPr>
              <a:t>TLDR</a:t>
            </a:r>
            <a:r>
              <a:rPr lang="en" sz="1600">
                <a:solidFill>
                  <a:schemeClr val="dk2"/>
                </a:solidFill>
                <a:latin typeface="Open Sans"/>
                <a:ea typeface="Open Sans"/>
                <a:cs typeface="Open Sans"/>
                <a:sym typeface="Open Sans"/>
              </a:rPr>
              <a:t>: J. Bullinaria, “Learning with Momentum, Conjugate Gradient Learning”, 2015 </a:t>
            </a:r>
            <a:r>
              <a:rPr lang="en" sz="1600">
                <a:solidFill>
                  <a:schemeClr val="accent5"/>
                </a:solidFill>
                <a:uFill>
                  <a:noFill/>
                </a:uFill>
                <a:latin typeface="Open Sans"/>
                <a:ea typeface="Open Sans"/>
                <a:cs typeface="Open Sans"/>
                <a:sym typeface="Open Sans"/>
                <a:hlinkClick r:id="rId4"/>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75542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sz="2400" dirty="0" smtClean="0"/>
              <a:t>Instead of using  all the examples</a:t>
            </a:r>
            <a:r>
              <a:rPr lang="en-US" sz="2400" dirty="0"/>
              <a:t> </a:t>
            </a:r>
            <a:r>
              <a:rPr lang="en-US" sz="2400" dirty="0" smtClean="0"/>
              <a:t>for every step, use a subset of them (batch).</a:t>
            </a:r>
          </a:p>
          <a:p>
            <a:pPr lvl="0"/>
            <a:r>
              <a:rPr lang="en-US" sz="2400" dirty="0" smtClean="0"/>
              <a:t>For each iteration </a:t>
            </a:r>
            <a:r>
              <a:rPr lang="en-US" sz="2400" i="1" dirty="0" smtClean="0"/>
              <a:t>k, </a:t>
            </a:r>
            <a:r>
              <a:rPr lang="en-US" sz="2400" dirty="0" smtClean="0"/>
              <a:t> use the following Loss function to derive the derivatives: </a:t>
            </a:r>
          </a:p>
          <a:p>
            <a:pPr lvl="0"/>
            <a:endParaRPr lang="en-US" sz="2400" dirty="0"/>
          </a:p>
          <a:p>
            <a:pPr lvl="0"/>
            <a:endParaRPr lang="en-US" sz="2400" dirty="0" smtClean="0"/>
          </a:p>
          <a:p>
            <a:pPr lvl="0"/>
            <a:endParaRPr lang="en-US" sz="2400" dirty="0"/>
          </a:p>
          <a:p>
            <a:pPr lvl="0"/>
            <a:r>
              <a:rPr lang="en-US" sz="2400" dirty="0" smtClean="0"/>
              <a:t>Which is an approximation to the full Loss function. </a:t>
            </a:r>
          </a:p>
          <a:p>
            <a:pPr lvl="0"/>
            <a:r>
              <a:rPr lang="en-US" sz="2400" dirty="0" smtClean="0"/>
              <a:t> </a:t>
            </a:r>
          </a:p>
          <a:p>
            <a:pPr lvl="0"/>
            <a:endParaRPr lang="en-US" sz="2400" i="1" dirty="0"/>
          </a:p>
          <a:p>
            <a:pPr lvl="0"/>
            <a:endParaRPr lang="en-US" sz="2400" i="1" dirty="0" smtClean="0"/>
          </a:p>
          <a:p>
            <a:pPr lvl="0"/>
            <a:endParaRPr lang="en-US" sz="2400" dirty="0"/>
          </a:p>
          <a:p>
            <a:pPr lvl="0"/>
            <a:endParaRPr lang="en-US" sz="2400" dirty="0" smtClean="0"/>
          </a:p>
          <a:p>
            <a:pPr lvl="0"/>
            <a:endParaRPr lang="en-US" sz="2400" dirty="0"/>
          </a:p>
          <a:p>
            <a:pPr lvl="0"/>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pic>
        <p:nvPicPr>
          <p:cNvPr id="5" name="Picture 4"/>
          <p:cNvPicPr>
            <a:picLocks noChangeAspect="1"/>
          </p:cNvPicPr>
          <p:nvPr/>
        </p:nvPicPr>
        <p:blipFill>
          <a:blip r:embed="rId2"/>
          <a:stretch>
            <a:fillRect/>
          </a:stretch>
        </p:blipFill>
        <p:spPr>
          <a:xfrm>
            <a:off x="1204567" y="1472978"/>
            <a:ext cx="6946900" cy="673100"/>
          </a:xfrm>
          <a:prstGeom prst="rect">
            <a:avLst/>
          </a:prstGeom>
        </p:spPr>
      </p:pic>
      <p:pic>
        <p:nvPicPr>
          <p:cNvPr id="8" name="Picture 7"/>
          <p:cNvPicPr>
            <a:picLocks noChangeAspect="1"/>
          </p:cNvPicPr>
          <p:nvPr/>
        </p:nvPicPr>
        <p:blipFill>
          <a:blip r:embed="rId3"/>
          <a:stretch>
            <a:fillRect/>
          </a:stretch>
        </p:blipFill>
        <p:spPr>
          <a:xfrm>
            <a:off x="1204567" y="4313492"/>
            <a:ext cx="5702300" cy="711200"/>
          </a:xfrm>
          <a:prstGeom prst="rect">
            <a:avLst/>
          </a:prstGeom>
        </p:spPr>
      </p:pic>
    </p:spTree>
    <p:extLst>
      <p:ext uri="{BB962C8B-B14F-4D97-AF65-F5344CB8AC3E}">
        <p14:creationId xmlns:p14="http://schemas.microsoft.com/office/powerpoint/2010/main" val="1685835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parameters for 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61177" cy="2111143"/>
              </a:xfrm>
            </p:spPr>
            <p:txBody>
              <a:bodyPr/>
              <a:lstStyle/>
              <a:p>
                <a:r>
                  <a:rPr lang="en-US" sz="2400" dirty="0" smtClean="0"/>
                  <a:t>Recall in previous lecture we talk about finding the parameters of Logistic Regression using iterative method. </a:t>
                </a:r>
              </a:p>
              <a:p>
                <a:endParaRPr lang="en-US" sz="2400" dirty="0"/>
              </a:p>
              <a:p>
                <a:r>
                  <a:rPr lang="en-US" sz="2400" dirty="0" smtClean="0">
                    <a:solidFill>
                      <a:schemeClr val="accent5">
                        <a:lumMod val="75000"/>
                      </a:schemeClr>
                    </a:solidFill>
                  </a:rPr>
                  <a:t>“</a:t>
                </a:r>
                <a:r>
                  <a:rPr lang="en-US" sz="2400" dirty="0">
                    <a:solidFill>
                      <a:schemeClr val="accent5">
                        <a:lumMod val="75000"/>
                      </a:schemeClr>
                    </a:solidFill>
                  </a:rPr>
                  <a:t>The estimation procedure is identical to that as before for simple logistic regression: </a:t>
                </a:r>
              </a:p>
              <a:p>
                <a:r>
                  <a:rPr lang="en-US" sz="2400" dirty="0">
                    <a:solidFill>
                      <a:schemeClr val="accent5">
                        <a:lumMod val="75000"/>
                      </a:schemeClr>
                    </a:solidFill>
                  </a:rPr>
                  <a:t>	a likelihood approach is taken, and the function is maximized across 	all parameters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rPr>
                          <m:t>0</m:t>
                        </m:r>
                      </m:sub>
                    </m:sSub>
                  </m:oMath>
                </a14:m>
                <a:r>
                  <a:rPr lang="en-US" sz="2400" dirty="0">
                    <a:solidFill>
                      <a:schemeClr val="accent5">
                        <a:lumMod val="75000"/>
                      </a:schemeClr>
                    </a:solidFill>
                  </a:rPr>
                  <a:t>,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1</m:t>
                        </m:r>
                      </m:sub>
                    </m:sSub>
                    <m:r>
                      <a:rPr lang="en-US" sz="2400" i="1">
                        <a:solidFill>
                          <a:schemeClr val="accent5">
                            <a:lumMod val="75000"/>
                          </a:schemeClr>
                        </a:solidFill>
                        <a:latin typeface="Cambria Math" charset="0"/>
                      </a:rPr>
                      <m:t>,…,</m:t>
                    </m:r>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𝑝</m:t>
                        </m:r>
                      </m:sub>
                    </m:sSub>
                  </m:oMath>
                </a14:m>
                <a:r>
                  <a:rPr lang="en-US" sz="2400" dirty="0">
                    <a:solidFill>
                      <a:schemeClr val="accent5">
                        <a:lumMod val="75000"/>
                      </a:schemeClr>
                    </a:solidFill>
                  </a:rPr>
                  <a:t> using an iterative method like </a:t>
                </a:r>
                <a:r>
                  <a:rPr lang="en-US" sz="2400" dirty="0" smtClean="0">
                    <a:solidFill>
                      <a:schemeClr val="accent5">
                        <a:lumMod val="75000"/>
                      </a:schemeClr>
                    </a:solidFill>
                  </a:rPr>
                  <a:t>Newton-Raphson...  ”</a:t>
                </a:r>
              </a:p>
              <a:p>
                <a:endParaRPr lang="en-US" sz="2400" dirty="0">
                  <a:solidFill>
                    <a:schemeClr val="accent3">
                      <a:lumMod val="50000"/>
                    </a:schemeClr>
                  </a:solidFill>
                </a:endParaRPr>
              </a:p>
              <a:p>
                <a:r>
                  <a:rPr lang="en-US" sz="2400" dirty="0" smtClean="0">
                    <a:solidFill>
                      <a:schemeClr val="tx1">
                        <a:lumMod val="75000"/>
                        <a:lumOff val="25000"/>
                      </a:schemeClr>
                    </a:solidFill>
                  </a:rPr>
                  <a:t>We will learn how to do actually find the solution.</a:t>
                </a:r>
              </a:p>
              <a:p>
                <a:endParaRPr lang="en-US" sz="2400" dirty="0">
                  <a:solidFill>
                    <a:schemeClr val="accent3">
                      <a:lumMod val="50000"/>
                    </a:schemeClr>
                  </a:solidFill>
                </a:endParaRPr>
              </a:p>
              <a:p>
                <a:r>
                  <a:rPr lang="en-US" sz="2400" dirty="0" smtClean="0">
                    <a:solidFill>
                      <a:schemeClr val="accent3">
                        <a:lumMod val="50000"/>
                      </a:schemeClr>
                    </a:solidFill>
                  </a:rPr>
                  <a:t> </a:t>
                </a:r>
              </a:p>
              <a:p>
                <a:endParaRPr lang="en-US" sz="2400" dirty="0">
                  <a:solidFill>
                    <a:schemeClr val="accent3">
                      <a:lumMod val="50000"/>
                    </a:schemeClr>
                  </a:solidFill>
                </a:endParaRPr>
              </a:p>
              <a:p>
                <a:endParaRPr lang="en-US" sz="2400" dirty="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61177" cy="2111143"/>
              </a:xfrm>
              <a:blipFill rotWithShape="0">
                <a:blip r:embed="rId2"/>
                <a:stretch>
                  <a:fillRect l="-907" t="-2305" b="-1025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1505515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66" y="216531"/>
            <a:ext cx="11493416" cy="767276"/>
          </a:xfrm>
        </p:spPr>
        <p:txBody>
          <a:bodyPr/>
          <a:lstStyle/>
          <a:p>
            <a:r>
              <a:rPr lang="en-US" dirty="0" smtClean="0"/>
              <a:t>Backpropagation: Logistic Regression Revisited</a:t>
            </a:r>
            <a:endParaRPr lang="en-US" dirty="0"/>
          </a:p>
        </p:txBody>
      </p:sp>
      <p:sp>
        <p:nvSpPr>
          <p:cNvPr id="4" name="Slide Number Placeholder 3"/>
          <p:cNvSpPr>
            <a:spLocks noGrp="1"/>
          </p:cNvSpPr>
          <p:nvPr>
            <p:ph type="sldNum" sz="quarter" idx="12"/>
          </p:nvPr>
        </p:nvSpPr>
        <p:spPr>
          <a:xfrm>
            <a:off x="9154274" y="6400800"/>
            <a:ext cx="2844800" cy="365125"/>
          </a:xfrm>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77770"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7770"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511157"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96980"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107487" y="1431116"/>
            <a:ext cx="5112208" cy="1005840"/>
            <a:chOff x="7107487" y="1431116"/>
            <a:chExt cx="5112208" cy="1005840"/>
          </a:xfrm>
        </p:grpSpPr>
        <mc:AlternateContent xmlns:mc="http://schemas.openxmlformats.org/markup-compatibility/2006" xmlns:a14="http://schemas.microsoft.com/office/drawing/2010/main">
          <mc:Choice Requires="a14">
            <p:sp>
              <p:nvSpPr>
                <p:cNvPr id="17" name="TextBox 16"/>
                <p:cNvSpPr txBox="1"/>
                <p:nvPr/>
              </p:nvSpPr>
              <p:spPr>
                <a:xfrm>
                  <a:off x="8513735"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513735"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86367" y="2802637"/>
            <a:ext cx="12153583" cy="1032810"/>
            <a:chOff x="86367" y="2802637"/>
            <a:chExt cx="12153583"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90" y="3112351"/>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90" y="3112351"/>
                  <a:ext cx="3705960"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04930"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Newton</a:t>
            </a:r>
            <a:r>
              <a:rPr lang="en-US" dirty="0" smtClean="0"/>
              <a:t>’s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lvl="0" indent="-342900">
                  <a:spcBef>
                    <a:spcPts val="0"/>
                  </a:spcBef>
                  <a:spcAft>
                    <a:spcPts val="1200"/>
                  </a:spcAft>
                  <a:buSzPts val="1800"/>
                  <a:buFont typeface="Arial" charset="0"/>
                  <a:buChar char="•"/>
                </a:pPr>
                <a:r>
                  <a:rPr lang="en-US" sz="2400" dirty="0" smtClean="0"/>
                  <a:t>A second order algorithm for optimization for finding a minimum of a function </a:t>
                </a:r>
                <a14:m>
                  <m:oMath xmlns:m="http://schemas.openxmlformats.org/officeDocument/2006/math">
                    <m:r>
                      <a:rPr lang="en-US" sz="2400" b="0" i="1" smtClean="0">
                        <a:latin typeface="Cambria Math" charset="0"/>
                      </a:rPr>
                      <m:t>𝐿</m:t>
                    </m:r>
                  </m:oMath>
                </a14:m>
                <a:r>
                  <a:rPr lang="en-US" sz="2400" dirty="0" smtClean="0"/>
                  <a:t>. </a:t>
                </a:r>
              </a:p>
              <a:p>
                <a:pPr marL="457200" lvl="0" indent="-342900">
                  <a:spcBef>
                    <a:spcPts val="0"/>
                  </a:spcBef>
                  <a:spcAft>
                    <a:spcPts val="1200"/>
                  </a:spcAft>
                  <a:buSzPts val="1800"/>
                  <a:buFont typeface="Arial" charset="0"/>
                  <a:buChar char="•"/>
                </a:pPr>
                <a:r>
                  <a:rPr lang="en-US" sz="2400" dirty="0" smtClean="0"/>
                  <a:t>An iterative method. </a:t>
                </a:r>
              </a:p>
              <a:p>
                <a:pPr marL="457200" lvl="0" indent="-342900">
                  <a:spcBef>
                    <a:spcPts val="0"/>
                  </a:spcBef>
                  <a:spcAft>
                    <a:spcPts val="1200"/>
                  </a:spcAft>
                  <a:buSzPts val="1800"/>
                  <a:buFont typeface="Arial" charset="0"/>
                  <a:buChar char="•"/>
                </a:pPr>
                <a:r>
                  <a:rPr lang="en-US" sz="2400" dirty="0" smtClean="0"/>
                  <a:t>The gradient informs the best direction to descent </a:t>
                </a:r>
                <a14:m>
                  <m:oMath xmlns:m="http://schemas.openxmlformats.org/officeDocument/2006/math">
                    <m:r>
                      <a:rPr lang="en-US" sz="2400" i="1">
                        <a:latin typeface="Cambria Math" charset="0"/>
                      </a:rPr>
                      <m:t>𝐿</m:t>
                    </m:r>
                  </m:oMath>
                </a14:m>
                <a:r>
                  <a:rPr lang="en-US" sz="2400" dirty="0"/>
                  <a:t>. </a:t>
                </a:r>
                <a:endParaRPr lang="en-US" sz="2400" dirty="0" smtClean="0"/>
              </a:p>
              <a:p>
                <a:pPr marL="457200" lvl="0" indent="-342900">
                  <a:spcBef>
                    <a:spcPts val="0"/>
                  </a:spcBef>
                  <a:spcAft>
                    <a:spcPts val="1200"/>
                  </a:spcAft>
                  <a:buSzPts val="1800"/>
                  <a:buFont typeface="Arial" charset="0"/>
                  <a:buChar char="•"/>
                </a:pPr>
                <a:r>
                  <a:rPr lang="en-US" sz="2400" dirty="0" smtClean="0"/>
                  <a:t>The Hessian informs the best step size to descent </a:t>
                </a:r>
                <a14:m>
                  <m:oMath xmlns:m="http://schemas.openxmlformats.org/officeDocument/2006/math">
                    <m:r>
                      <a:rPr lang="en-US" sz="2400" i="1">
                        <a:latin typeface="Cambria Math" charset="0"/>
                      </a:rPr>
                      <m:t>𝐿</m:t>
                    </m:r>
                  </m:oMath>
                </a14:m>
                <a:r>
                  <a:rPr lang="en-US" sz="2400" dirty="0"/>
                  <a:t>. </a:t>
                </a:r>
              </a:p>
              <a:p>
                <a:pPr marL="114300" lvl="0">
                  <a:spcBef>
                    <a:spcPts val="1000"/>
                  </a:spcBef>
                  <a:buSzPts val="1800"/>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05" b="-190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a:t>
            </a:fld>
            <a:endParaRPr lang="en-US"/>
          </a:p>
        </p:txBody>
      </p:sp>
      <p:pic>
        <p:nvPicPr>
          <p:cNvPr id="7" name="Google Shape;466;p42"/>
          <p:cNvPicPr preferRelativeResize="0"/>
          <p:nvPr/>
        </p:nvPicPr>
        <p:blipFill>
          <a:blip r:embed="rId3">
            <a:alphaModFix/>
          </a:blip>
          <a:stretch>
            <a:fillRect/>
          </a:stretch>
        </p:blipFill>
        <p:spPr>
          <a:xfrm>
            <a:off x="3903072" y="3777253"/>
            <a:ext cx="4187694" cy="841966"/>
          </a:xfrm>
          <a:prstGeom prst="rect">
            <a:avLst/>
          </a:prstGeom>
          <a:noFill/>
          <a:ln w="28575" cap="flat" cmpd="sng">
            <a:solidFill>
              <a:schemeClr val="dk2"/>
            </a:solidFill>
            <a:prstDash val="solid"/>
            <a:round/>
            <a:headEnd type="none" w="sm" len="sm"/>
            <a:tailEnd type="none" w="sm" len="sm"/>
          </a:ln>
        </p:spPr>
      </p:pic>
      <p:pic>
        <p:nvPicPr>
          <p:cNvPr id="8" name="Google Shape;467;p42"/>
          <p:cNvPicPr preferRelativeResize="0"/>
          <p:nvPr/>
        </p:nvPicPr>
        <p:blipFill>
          <a:blip r:embed="rId4">
            <a:alphaModFix/>
          </a:blip>
          <a:stretch>
            <a:fillRect/>
          </a:stretch>
        </p:blipFill>
        <p:spPr>
          <a:xfrm>
            <a:off x="3118268" y="4930487"/>
            <a:ext cx="5757302" cy="650500"/>
          </a:xfrm>
          <a:prstGeom prst="rect">
            <a:avLst/>
          </a:prstGeom>
          <a:noFill/>
          <a:ln>
            <a:noFill/>
          </a:ln>
        </p:spPr>
      </p:pic>
      <p:pic>
        <p:nvPicPr>
          <p:cNvPr id="9" name="Google Shape;468;p42"/>
          <p:cNvPicPr preferRelativeResize="0"/>
          <p:nvPr/>
        </p:nvPicPr>
        <p:blipFill>
          <a:blip r:embed="rId5">
            <a:alphaModFix/>
          </a:blip>
          <a:stretch>
            <a:fillRect/>
          </a:stretch>
        </p:blipFill>
        <p:spPr>
          <a:xfrm>
            <a:off x="4707271" y="5892255"/>
            <a:ext cx="2976064" cy="349668"/>
          </a:xfrm>
          <a:prstGeom prst="rect">
            <a:avLst/>
          </a:prstGeom>
          <a:noFill/>
          <a:ln>
            <a:noFill/>
          </a:ln>
        </p:spPr>
      </p:pic>
    </p:spTree>
    <p:extLst>
      <p:ext uri="{BB962C8B-B14F-4D97-AF65-F5344CB8AC3E}">
        <p14:creationId xmlns:p14="http://schemas.microsoft.com/office/powerpoint/2010/main" val="251021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9"/>
          <a:stretch>
            <a:fillRect/>
          </a:stretch>
        </p:blipFill>
        <p:spPr>
          <a:xfrm>
            <a:off x="9263444" y="4776794"/>
            <a:ext cx="2171700" cy="723900"/>
          </a:xfrm>
          <a:prstGeom prst="rect">
            <a:avLst/>
          </a:prstGeom>
        </p:spPr>
      </p:pic>
      <p:pic>
        <p:nvPicPr>
          <p:cNvPr id="58" name="Picture 57"/>
          <p:cNvPicPr>
            <a:picLocks noChangeAspect="1"/>
          </p:cNvPicPr>
          <p:nvPr/>
        </p:nvPicPr>
        <p:blipFill>
          <a:blip r:embed="rId10"/>
          <a:stretch>
            <a:fillRect/>
          </a:stretch>
        </p:blipFill>
        <p:spPr>
          <a:xfrm>
            <a:off x="5786899" y="4855788"/>
            <a:ext cx="2171700" cy="685800"/>
          </a:xfrm>
          <a:prstGeom prst="rect">
            <a:avLst/>
          </a:prstGeom>
        </p:spPr>
      </p:pic>
      <p:pic>
        <p:nvPicPr>
          <p:cNvPr id="59" name="Picture 58"/>
          <p:cNvPicPr>
            <a:picLocks noChangeAspect="1"/>
          </p:cNvPicPr>
          <p:nvPr/>
        </p:nvPicPr>
        <p:blipFill>
          <a:blip r:embed="rId11"/>
          <a:stretch>
            <a:fillRect/>
          </a:stretch>
        </p:blipFill>
        <p:spPr>
          <a:xfrm>
            <a:off x="2596344" y="4771189"/>
            <a:ext cx="1143000" cy="698500"/>
          </a:xfrm>
          <a:prstGeom prst="rect">
            <a:avLst/>
          </a:prstGeom>
        </p:spPr>
      </p:pic>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356" y="2239618"/>
            <a:ext cx="4715288" cy="3143526"/>
          </a:xfrm>
        </p:spPr>
      </p:pic>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6225" y="1575985"/>
            <a:ext cx="3560507" cy="2373672"/>
          </a:xfrm>
        </p:spPr>
      </p:pic>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35" name="Group 34"/>
          <p:cNvGrpSpPr/>
          <p:nvPr/>
        </p:nvGrpSpPr>
        <p:grpSpPr>
          <a:xfrm>
            <a:off x="463323" y="750137"/>
            <a:ext cx="10014802" cy="3086152"/>
            <a:chOff x="463323" y="750137"/>
            <a:chExt cx="10014802" cy="3086152"/>
          </a:xfrm>
        </p:grpSpPr>
        <p:grpSp>
          <p:nvGrpSpPr>
            <p:cNvPr id="19" name="Group 18"/>
            <p:cNvGrpSpPr/>
            <p:nvPr/>
          </p:nvGrpSpPr>
          <p:grpSpPr>
            <a:xfrm>
              <a:off x="463323" y="1528434"/>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897" y="750137"/>
              <a:ext cx="4629228" cy="3086152"/>
            </a:xfrm>
            <a:prstGeom prst="rect">
              <a:avLst/>
            </a:prstGeom>
          </p:spPr>
        </p:pic>
      </p:grpSp>
      <p:grpSp>
        <p:nvGrpSpPr>
          <p:cNvPr id="36" name="Group 35"/>
          <p:cNvGrpSpPr/>
          <p:nvPr/>
        </p:nvGrpSpPr>
        <p:grpSpPr>
          <a:xfrm>
            <a:off x="515126" y="3548318"/>
            <a:ext cx="9962999" cy="3086152"/>
            <a:chOff x="515126" y="3548318"/>
            <a:chExt cx="9962999" cy="3086152"/>
          </a:xfrm>
        </p:grpSpPr>
        <p:grpSp>
          <p:nvGrpSpPr>
            <p:cNvPr id="26" name="Group 25"/>
            <p:cNvGrpSpPr/>
            <p:nvPr/>
          </p:nvGrpSpPr>
          <p:grpSpPr>
            <a:xfrm>
              <a:off x="515126" y="4292665"/>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897" y="3548318"/>
              <a:ext cx="4629228" cy="3086152"/>
            </a:xfrm>
            <a:prstGeom prst="rect">
              <a:avLst/>
            </a:prstGeom>
          </p:spPr>
        </p:pic>
      </p:grpSp>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69" name="Group 68"/>
          <p:cNvGrpSpPr/>
          <p:nvPr/>
        </p:nvGrpSpPr>
        <p:grpSpPr>
          <a:xfrm>
            <a:off x="5406364" y="1533076"/>
            <a:ext cx="2231414" cy="3341717"/>
            <a:chOff x="5406364" y="1533076"/>
            <a:chExt cx="2231414" cy="3341717"/>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7452292" y="2064866"/>
            <a:ext cx="4307923" cy="2185786"/>
            <a:chOff x="7452292" y="2064866"/>
            <a:chExt cx="4307923" cy="2185786"/>
          </a:xfrm>
        </p:grpSpPr>
        <p:grpSp>
          <p:nvGrpSpPr>
            <p:cNvPr id="70" name="Group 69"/>
            <p:cNvGrpSpPr/>
            <p:nvPr/>
          </p:nvGrpSpPr>
          <p:grpSpPr>
            <a:xfrm>
              <a:off x="7452292" y="2218876"/>
              <a:ext cx="4307923" cy="1931644"/>
              <a:chOff x="7452292" y="2218876"/>
              <a:chExt cx="4307923"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2999924" cy="1188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2999924" cy="1188210"/>
              </a:xfrm>
              <a:prstGeom prst="rect">
                <a:avLst/>
              </a:prstGeom>
              <a:blipFill rotWithShape="0">
                <a:blip r:embed="rId11"/>
                <a:stretch>
                  <a:fillRect t="-3041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30445" cy="1321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mc:AlternateContent xmlns:mc="http://schemas.openxmlformats.org/markup-compatibility/2006" xmlns:a14="http://schemas.microsoft.com/office/drawing/2010/main">
        <mc:Choice Requires="a14">
          <p:sp>
            <p:nvSpPr>
              <p:cNvPr id="35" name="Rectangle 34"/>
              <p:cNvSpPr/>
              <p:nvPr/>
            </p:nvSpPr>
            <p:spPr>
              <a:xfrm>
                <a:off x="8497612" y="5508088"/>
                <a:ext cx="32664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spTree>
    <p:extLst>
      <p:ext uri="{BB962C8B-B14F-4D97-AF65-F5344CB8AC3E}">
        <p14:creationId xmlns:p14="http://schemas.microsoft.com/office/powerpoint/2010/main" val="21148610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155"/>
            <a:ext cx="12192000" cy="15955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649"/>
            <a:ext cx="12192000" cy="27602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17588"/>
            <a:ext cx="12192000" cy="2235513"/>
          </a:xfrm>
          <a:prstGeom prst="rect">
            <a:avLst/>
          </a:prstGeom>
        </p:spPr>
      </p:pic>
    </p:spTree>
    <p:extLst>
      <p:ext uri="{BB962C8B-B14F-4D97-AF65-F5344CB8AC3E}">
        <p14:creationId xmlns:p14="http://schemas.microsoft.com/office/powerpoint/2010/main" val="16191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#2</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73274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0" y="903673"/>
            <a:ext cx="3707131" cy="5918773"/>
          </a:xfrm>
        </p:spPr>
      </p:pic>
      <p:sp>
        <p:nvSpPr>
          <p:cNvPr id="3" name="Slide Number Placeholder 2"/>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10138</TotalTime>
  <Words>2049</Words>
  <Application>Microsoft Macintosh PowerPoint</Application>
  <PresentationFormat>Widescreen</PresentationFormat>
  <Paragraphs>430</Paragraphs>
  <Slides>60</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8" baseType="lpstr">
      <vt:lpstr>Calibri</vt:lpstr>
      <vt:lpstr>Cambria Math</vt:lpstr>
      <vt:lpstr>Karla</vt:lpstr>
      <vt:lpstr>Mangal</vt:lpstr>
      <vt:lpstr>Open Sans</vt:lpstr>
      <vt:lpstr>Arial</vt:lpstr>
      <vt:lpstr>GEC_template</vt:lpstr>
      <vt:lpstr>Equation</vt:lpstr>
      <vt:lpstr>Lecture 4:  Perceptron and Back Propagation</vt:lpstr>
      <vt:lpstr>Outline</vt:lpstr>
      <vt:lpstr>Motivation #1</vt:lpstr>
      <vt:lpstr>Finding parameters for Logistic Regression</vt:lpstr>
      <vt:lpstr>Newton’s Method</vt:lpstr>
      <vt:lpstr>Motivation #2</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Chain Rule</vt:lpstr>
      <vt:lpstr>Logistic Regression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 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Example Code</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105</cp:revision>
  <dcterms:created xsi:type="dcterms:W3CDTF">2018-07-15T23:20:29Z</dcterms:created>
  <dcterms:modified xsi:type="dcterms:W3CDTF">2018-07-24T16:30:38Z</dcterms:modified>
</cp:coreProperties>
</file>